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heme/themeOverride1.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heme/themeOverride2.xml" ContentType="application/vnd.openxmlformats-officedocument.themeOverr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91"/>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84" r:id="rId22"/>
    <p:sldId id="385" r:id="rId23"/>
    <p:sldId id="314" r:id="rId24"/>
    <p:sldId id="309" r:id="rId25"/>
    <p:sldId id="337" r:id="rId26"/>
    <p:sldId id="313" r:id="rId27"/>
    <p:sldId id="317" r:id="rId28"/>
    <p:sldId id="307" r:id="rId29"/>
    <p:sldId id="374" r:id="rId30"/>
    <p:sldId id="318" r:id="rId31"/>
    <p:sldId id="319" r:id="rId32"/>
    <p:sldId id="320" r:id="rId33"/>
    <p:sldId id="338" r:id="rId34"/>
    <p:sldId id="339" r:id="rId35"/>
    <p:sldId id="310" r:id="rId36"/>
    <p:sldId id="311" r:id="rId37"/>
    <p:sldId id="321" r:id="rId38"/>
    <p:sldId id="340" r:id="rId39"/>
    <p:sldId id="341" r:id="rId40"/>
    <p:sldId id="342" r:id="rId41"/>
    <p:sldId id="349" r:id="rId42"/>
    <p:sldId id="343" r:id="rId43"/>
    <p:sldId id="344" r:id="rId44"/>
    <p:sldId id="345" r:id="rId45"/>
    <p:sldId id="346" r:id="rId46"/>
    <p:sldId id="347" r:id="rId47"/>
    <p:sldId id="348" r:id="rId48"/>
    <p:sldId id="326" r:id="rId49"/>
    <p:sldId id="350" r:id="rId50"/>
    <p:sldId id="351" r:id="rId51"/>
    <p:sldId id="322" r:id="rId52"/>
    <p:sldId id="352" r:id="rId53"/>
    <p:sldId id="375" r:id="rId54"/>
    <p:sldId id="376" r:id="rId55"/>
    <p:sldId id="354" r:id="rId56"/>
    <p:sldId id="353" r:id="rId57"/>
    <p:sldId id="355" r:id="rId58"/>
    <p:sldId id="356" r:id="rId59"/>
    <p:sldId id="357" r:id="rId60"/>
    <p:sldId id="358" r:id="rId61"/>
    <p:sldId id="359" r:id="rId62"/>
    <p:sldId id="361" r:id="rId63"/>
    <p:sldId id="360" r:id="rId64"/>
    <p:sldId id="362" r:id="rId65"/>
    <p:sldId id="363" r:id="rId66"/>
    <p:sldId id="364" r:id="rId67"/>
    <p:sldId id="366" r:id="rId68"/>
    <p:sldId id="365" r:id="rId69"/>
    <p:sldId id="367" r:id="rId70"/>
    <p:sldId id="388" r:id="rId71"/>
    <p:sldId id="386" r:id="rId72"/>
    <p:sldId id="387" r:id="rId73"/>
    <p:sldId id="327" r:id="rId74"/>
    <p:sldId id="368" r:id="rId75"/>
    <p:sldId id="369" r:id="rId76"/>
    <p:sldId id="370" r:id="rId77"/>
    <p:sldId id="371" r:id="rId78"/>
    <p:sldId id="372" r:id="rId79"/>
    <p:sldId id="373" r:id="rId80"/>
    <p:sldId id="377" r:id="rId81"/>
    <p:sldId id="379" r:id="rId82"/>
    <p:sldId id="378" r:id="rId83"/>
    <p:sldId id="380" r:id="rId84"/>
    <p:sldId id="382" r:id="rId85"/>
    <p:sldId id="381" r:id="rId86"/>
    <p:sldId id="325" r:id="rId87"/>
    <p:sldId id="383" r:id="rId88"/>
    <p:sldId id="301" r:id="rId89"/>
    <p:sldId id="296" r:id="rId90"/>
  </p:sldIdLst>
  <p:sldSz cx="12190413" cy="6859588"/>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6375" autoAdjust="0"/>
  </p:normalViewPr>
  <p:slideViewPr>
    <p:cSldViewPr snapToGrid="0" showGuides="1">
      <p:cViewPr varScale="1">
        <p:scale>
          <a:sx n="100" d="100"/>
          <a:sy n="100" d="100"/>
        </p:scale>
        <p:origin x="546" y="90"/>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387025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91363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91930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2281007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869565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85</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87</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89</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 xmlns:a16="http://schemas.microsoft.com/office/drawing/2014/main" val="20000"/>
                    </a:ext>
                  </a:extLst>
                </a:gridCol>
                <a:gridCol w="1908164">
                  <a:extLst>
                    <a:ext uri="{9D8B030D-6E8A-4147-A177-3AD203B41FA5}">
                      <a16:colId xmlns="" xmlns:a16="http://schemas.microsoft.com/office/drawing/2014/main" val="20001"/>
                    </a:ext>
                  </a:extLst>
                </a:gridCol>
                <a:gridCol w="6235413">
                  <a:extLst>
                    <a:ext uri="{9D8B030D-6E8A-4147-A177-3AD203B41FA5}">
                      <a16:colId xmlns=""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a:t>
            </a:r>
            <a:r>
              <a:rPr lang="zh-CN" altLang="zh-CN" sz="2000" b="1" dirty="0" smtClean="0">
                <a:solidFill>
                  <a:srgbClr val="FFFFFF">
                    <a:lumMod val="50000"/>
                  </a:srgbClr>
                </a:solidFill>
                <a:latin typeface="Open Sans" pitchFamily="34" charset="0"/>
                <a:cs typeface="Calibri" pitchFamily="34" charset="0"/>
              </a:rPr>
              <a:t>功能</a:t>
            </a:r>
            <a:endParaRPr lang="zh-CN"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同</a:t>
            </a:r>
            <a:r>
              <a:rPr lang="zh-CN" altLang="zh-CN" sz="2000" b="1" dirty="0">
                <a:solidFill>
                  <a:srgbClr val="FF0000"/>
                </a:solidFill>
                <a:latin typeface="Open Sans" pitchFamily="34" charset="0"/>
                <a:cs typeface="Calibri" pitchFamily="34" charset="0"/>
              </a:rPr>
              <a:t>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smtClean="0">
                <a:solidFill>
                  <a:srgbClr val="FF0000"/>
                </a:solidFill>
                <a:latin typeface="Open Sans" pitchFamily="34" charset="0"/>
                <a:cs typeface="Calibri" pitchFamily="34" charset="0"/>
              </a:rPr>
              <a:t>：</a:t>
            </a:r>
            <a:r>
              <a:rPr lang="zh-CN" altLang="en-US" sz="2000" b="1" dirty="0" smtClean="0">
                <a:solidFill>
                  <a:srgbClr val="FFFFFF">
                    <a:lumMod val="50000"/>
                  </a:srgbClr>
                </a:solidFill>
                <a:latin typeface="Open Sans" pitchFamily="34" charset="0"/>
                <a:cs typeface="Calibri" pitchFamily="34" charset="0"/>
              </a:rPr>
              <a:t>第十六周</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892552"/>
          </a:xfrm>
          <a:prstGeom prst="rect">
            <a:avLst/>
          </a:prstGeom>
        </p:spPr>
        <p:txBody>
          <a:bodyPr wrap="square">
            <a:spAutoFit/>
          </a:bodyPr>
          <a:lstStyle/>
          <a:p>
            <a:r>
              <a:rPr lang="en-US" altLang="zh-CN" sz="2800" b="1" dirty="0" smtClean="0">
                <a:solidFill>
                  <a:srgbClr val="FFFFFF">
                    <a:lumMod val="50000"/>
                  </a:srgbClr>
                </a:solidFill>
                <a:latin typeface="Open Sans" pitchFamily="34" charset="0"/>
                <a:cs typeface="Calibri" pitchFamily="34" charset="0"/>
              </a:rPr>
              <a:t>   </a:t>
            </a:r>
            <a:r>
              <a:rPr lang="zh-CN" altLang="zh-CN" sz="2400" b="1" dirty="0" smtClean="0">
                <a:solidFill>
                  <a:srgbClr val="FFFFFF">
                    <a:lumMod val="50000"/>
                  </a:srgbClr>
                </a:solidFill>
                <a:latin typeface="Open Sans" pitchFamily="34" charset="0"/>
                <a:cs typeface="Calibri" pitchFamily="34" charset="0"/>
              </a:rPr>
              <a:t>可以</a:t>
            </a:r>
            <a:r>
              <a:rPr lang="zh-CN" altLang="zh-CN" sz="2400" b="1" dirty="0">
                <a:solidFill>
                  <a:srgbClr val="FFFFFF">
                    <a:lumMod val="50000"/>
                  </a:srgbClr>
                </a:solidFill>
                <a:latin typeface="Open Sans" pitchFamily="34" charset="0"/>
                <a:cs typeface="Calibri" pitchFamily="34" charset="0"/>
              </a:rPr>
              <a:t>进行多人实时对战，按照算法正常结算游戏，游戏可以正常进行，为各个不同三国历史人物设定不同属性，加入排行榜</a:t>
            </a:r>
            <a:r>
              <a:rPr lang="zh-CN" altLang="zh-CN" sz="2400" b="1" dirty="0" smtClean="0">
                <a:solidFill>
                  <a:srgbClr val="FFFFFF">
                    <a:lumMod val="50000"/>
                  </a:srgbClr>
                </a:solidFill>
                <a:latin typeface="Open Sans" pitchFamily="34" charset="0"/>
                <a:cs typeface="Calibri" pitchFamily="34" charset="0"/>
              </a:rPr>
              <a:t>功能</a:t>
            </a:r>
            <a:r>
              <a:rPr lang="zh-CN" altLang="en-US" sz="2400" b="1" dirty="0" smtClean="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0" y="2895941"/>
            <a:ext cx="12502497" cy="1938992"/>
          </a:xfrm>
          <a:prstGeom prst="rect">
            <a:avLst/>
          </a:prstGeom>
        </p:spPr>
        <p:txBody>
          <a:bodyPr wrap="square">
            <a:spAutoFit/>
          </a:bodyPr>
          <a:lstStyle/>
          <a:p>
            <a:r>
              <a:rPr lang="zh-CN" altLang="zh-CN" sz="2400" b="1" dirty="0">
                <a:solidFill>
                  <a:srgbClr val="FF0000"/>
                </a:solidFill>
                <a:latin typeface="Open Sans" pitchFamily="34" charset="0"/>
                <a:cs typeface="Calibri" pitchFamily="34" charset="0"/>
              </a:rPr>
              <a:t>所建议系统的运行寿命的最小值：</a:t>
            </a:r>
            <a:r>
              <a:rPr lang="zh-CN" altLang="zh-CN" sz="2400" b="1" dirty="0">
                <a:solidFill>
                  <a:srgbClr val="FFFFFF">
                    <a:lumMod val="50000"/>
                  </a:srgbClr>
                </a:solidFill>
                <a:latin typeface="Open Sans" pitchFamily="34" charset="0"/>
                <a:cs typeface="Calibri" pitchFamily="34" charset="0"/>
              </a:rPr>
              <a:t>运行一局完整的游戏。</a:t>
            </a:r>
          </a:p>
          <a:p>
            <a:r>
              <a:rPr lang="zh-CN" altLang="zh-CN" sz="2400" b="1" dirty="0">
                <a:solidFill>
                  <a:srgbClr val="FF0000"/>
                </a:solidFill>
                <a:latin typeface="Open Sans" pitchFamily="34" charset="0"/>
                <a:cs typeface="Calibri" pitchFamily="34" charset="0"/>
              </a:rPr>
              <a:t>经费、投资反面的来源和限制：</a:t>
            </a:r>
            <a:r>
              <a:rPr lang="zh-CN" altLang="zh-CN" sz="2400" b="1" dirty="0">
                <a:solidFill>
                  <a:srgbClr val="FFFFFF">
                    <a:lumMod val="50000"/>
                  </a:srgbClr>
                </a:solidFill>
                <a:latin typeface="Open Sans" pitchFamily="34" charset="0"/>
                <a:cs typeface="Calibri" pitchFamily="34" charset="0"/>
              </a:rPr>
              <a:t>寝室小组人员自掏，只能用在本产品的开发中和团队建设。</a:t>
            </a:r>
          </a:p>
          <a:p>
            <a:r>
              <a:rPr lang="zh-CN" altLang="zh-CN" sz="2400" b="1" dirty="0">
                <a:solidFill>
                  <a:srgbClr val="FF0000"/>
                </a:solidFill>
                <a:latin typeface="Open Sans" pitchFamily="34" charset="0"/>
                <a:cs typeface="Calibri" pitchFamily="34" charset="0"/>
              </a:rPr>
              <a:t>法律和政策反面的限制：</a:t>
            </a:r>
            <a:r>
              <a:rPr lang="zh-CN" altLang="zh-CN" sz="2400" b="1" dirty="0">
                <a:solidFill>
                  <a:srgbClr val="FFFFFF">
                    <a:lumMod val="50000"/>
                  </a:srgbClr>
                </a:solidFill>
                <a:latin typeface="Open Sans" pitchFamily="34" charset="0"/>
                <a:cs typeface="Calibri" pitchFamily="34" charset="0"/>
              </a:rPr>
              <a:t>需遵守信息法和微信小程序开发相关条款。</a:t>
            </a:r>
          </a:p>
          <a:p>
            <a:r>
              <a:rPr lang="zh-CN" altLang="zh-CN" sz="2400" b="1" dirty="0">
                <a:solidFill>
                  <a:srgbClr val="FFFFFF">
                    <a:lumMod val="50000"/>
                  </a:srgbClr>
                </a:solidFill>
                <a:latin typeface="Open Sans" pitchFamily="34" charset="0"/>
                <a:cs typeface="Calibri" pitchFamily="34" charset="0"/>
              </a:rPr>
              <a:t>硬件、软件、运行环境和开发环境方面的条件限制：无法在较老机型和系统中运行。</a:t>
            </a:r>
          </a:p>
          <a:p>
            <a:r>
              <a:rPr lang="zh-CN" altLang="zh-CN" sz="2400" b="1" dirty="0">
                <a:solidFill>
                  <a:srgbClr val="FF0000"/>
                </a:solidFill>
                <a:latin typeface="Open Sans" pitchFamily="34" charset="0"/>
                <a:cs typeface="Calibri" pitchFamily="34" charset="0"/>
              </a:rPr>
              <a:t>可以利用的信息和资源：</a:t>
            </a:r>
            <a:r>
              <a:rPr lang="zh-CN" altLang="zh-CN" sz="2400" b="1" dirty="0">
                <a:solidFill>
                  <a:srgbClr val="FFFFFF">
                    <a:lumMod val="50000"/>
                  </a:srgbClr>
                </a:solidFill>
                <a:latin typeface="Open Sans" pitchFamily="34" charset="0"/>
                <a:cs typeface="Calibri" pitchFamily="34" charset="0"/>
              </a:rPr>
              <a:t>网络上有关本类型游戏的信息，</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游戏引擎</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568661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2.8</a:t>
            </a:r>
            <a:r>
              <a:rPr lang="zh-CN" altLang="zh-CN" sz="3600" b="1" cap="small" dirty="0">
                <a:solidFill>
                  <a:srgbClr val="00C3D9"/>
                </a:solidFill>
                <a:latin typeface="微软雅黑" panose="020B0503020204020204" pitchFamily="34" charset="-122"/>
                <a:ea typeface="微软雅黑" panose="020B0503020204020204" pitchFamily="34" charset="-122"/>
              </a:rPr>
              <a:t>开发可能遇到的问题</a:t>
            </a:r>
          </a:p>
        </p:txBody>
      </p:sp>
      <p:sp>
        <p:nvSpPr>
          <p:cNvPr id="2" name="矩形 1"/>
          <p:cNvSpPr/>
          <p:nvPr/>
        </p:nvSpPr>
        <p:spPr>
          <a:xfrm>
            <a:off x="-171637" y="1772637"/>
            <a:ext cx="11801662" cy="1708225"/>
          </a:xfrm>
          <a:prstGeom prst="rect">
            <a:avLst/>
          </a:prstGeom>
        </p:spPr>
        <p:txBody>
          <a:bodyPr wrap="square">
            <a:spAutoFit/>
          </a:bodyPr>
          <a:lstStyle/>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由于需要从</a:t>
            </a:r>
            <a:r>
              <a:rPr lang="en-US" altLang="zh-CN" sz="2400" b="1" dirty="0">
                <a:solidFill>
                  <a:srgbClr val="FFFFFF">
                    <a:lumMod val="50000"/>
                  </a:srgbClr>
                </a:solidFill>
                <a:latin typeface="Open Sans" pitchFamily="34" charset="0"/>
                <a:cs typeface="Calibri" pitchFamily="34" charset="0"/>
              </a:rPr>
              <a:t>0</a:t>
            </a:r>
            <a:r>
              <a:rPr lang="zh-CN" altLang="zh-CN" sz="2400" b="1" dirty="0">
                <a:solidFill>
                  <a:srgbClr val="FFFFFF">
                    <a:lumMod val="50000"/>
                  </a:srgbClr>
                </a:solidFill>
                <a:latin typeface="Open Sans" pitchFamily="34" charset="0"/>
                <a:cs typeface="Calibri" pitchFamily="34" charset="0"/>
              </a:rPr>
              <a:t>开始学习</a:t>
            </a:r>
            <a:r>
              <a:rPr lang="en-US" altLang="zh-CN" sz="2400" b="1" dirty="0">
                <a:solidFill>
                  <a:srgbClr val="FFFFFF">
                    <a:lumMod val="50000"/>
                  </a:srgbClr>
                </a:solidFill>
                <a:latin typeface="Open Sans" pitchFamily="34" charset="0"/>
                <a:cs typeface="Calibri" pitchFamily="34" charset="0"/>
              </a:rPr>
              <a:t>JS</a:t>
            </a:r>
            <a:r>
              <a:rPr lang="zh-CN" altLang="zh-CN" sz="2400" b="1" dirty="0">
                <a:solidFill>
                  <a:srgbClr val="FFFFFF">
                    <a:lumMod val="50000"/>
                  </a:srgbClr>
                </a:solidFill>
                <a:latin typeface="Open Sans" pitchFamily="34" charset="0"/>
                <a:cs typeface="Calibri" pitchFamily="34" charset="0"/>
              </a:rPr>
              <a:t>语言和</a:t>
            </a:r>
            <a:r>
              <a:rPr lang="en-US" altLang="zh-CN" sz="2400" b="1" dirty="0" err="1">
                <a:solidFill>
                  <a:srgbClr val="FFFFFF">
                    <a:lumMod val="50000"/>
                  </a:srgbClr>
                </a:solidFill>
                <a:latin typeface="Open Sans" pitchFamily="34" charset="0"/>
                <a:cs typeface="Calibri" pitchFamily="34" charset="0"/>
              </a:rPr>
              <a:t>laya</a:t>
            </a:r>
            <a:r>
              <a:rPr lang="zh-CN" altLang="zh-CN" sz="2400" b="1" dirty="0">
                <a:solidFill>
                  <a:srgbClr val="FFFFFF">
                    <a:lumMod val="50000"/>
                  </a:srgbClr>
                </a:solidFill>
                <a:latin typeface="Open Sans" pitchFamily="34" charset="0"/>
                <a:cs typeface="Calibri" pitchFamily="34" charset="0"/>
              </a:rPr>
              <a:t>游戏引擎，可能会来不及制作全部内容。</a:t>
            </a:r>
          </a:p>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由于缺少详细文档和</a:t>
            </a:r>
            <a:r>
              <a:rPr lang="en-US" altLang="zh-CN" sz="2400" b="1" dirty="0">
                <a:solidFill>
                  <a:srgbClr val="FFFFFF">
                    <a:lumMod val="50000"/>
                  </a:srgbClr>
                </a:solidFill>
                <a:latin typeface="Open Sans" pitchFamily="34" charset="0"/>
                <a:cs typeface="Calibri" pitchFamily="34" charset="0"/>
              </a:rPr>
              <a:t>DEMO</a:t>
            </a:r>
            <a:r>
              <a:rPr lang="zh-CN" altLang="zh-CN" sz="2400" b="1" dirty="0">
                <a:solidFill>
                  <a:srgbClr val="FFFFFF">
                    <a:lumMod val="50000"/>
                  </a:srgbClr>
                </a:solidFill>
                <a:latin typeface="Open Sans" pitchFamily="34" charset="0"/>
                <a:cs typeface="Calibri" pitchFamily="34" charset="0"/>
              </a:rPr>
              <a:t>，在遇到技术难点的时候需要大量时间精力去解决</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在制作排行榜时遇到了困难</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7734907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63582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2.9</a:t>
            </a:r>
            <a:r>
              <a:rPr lang="zh-CN" altLang="en-US" sz="3600" b="1" cap="small" dirty="0" smtClean="0">
                <a:solidFill>
                  <a:srgbClr val="00C3D9"/>
                </a:solidFill>
                <a:latin typeface="微软雅黑" panose="020B0503020204020204" pitchFamily="34" charset="-122"/>
                <a:ea typeface="微软雅黑" panose="020B0503020204020204" pitchFamily="34" charset="-122"/>
              </a:rPr>
              <a:t>可选择的其他系统方案</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990413" y="1382112"/>
            <a:ext cx="7305862" cy="4524315"/>
          </a:xfrm>
          <a:prstGeom prst="rect">
            <a:avLst/>
          </a:prstGeom>
        </p:spPr>
        <p:txBody>
          <a:bodyPr wrap="square">
            <a:spAutoFit/>
          </a:bodyPr>
          <a:lstStyle/>
          <a:p>
            <a:pPr lvl="1"/>
            <a:r>
              <a:rPr lang="zh-CN" altLang="zh-CN" sz="2400" b="1" dirty="0" smtClean="0">
                <a:solidFill>
                  <a:srgbClr val="FF0000"/>
                </a:solidFill>
                <a:latin typeface="Open Sans" pitchFamily="34" charset="0"/>
                <a:cs typeface="Calibri" pitchFamily="34" charset="0"/>
              </a:rPr>
              <a:t>可</a:t>
            </a:r>
            <a:r>
              <a:rPr lang="zh-CN" altLang="zh-CN" sz="2400" b="1" dirty="0">
                <a:solidFill>
                  <a:srgbClr val="FF0000"/>
                </a:solidFill>
                <a:latin typeface="Open Sans" pitchFamily="34" charset="0"/>
                <a:cs typeface="Calibri" pitchFamily="34" charset="0"/>
              </a:rPr>
              <a:t>选择的系统方案</a:t>
            </a:r>
            <a:r>
              <a:rPr lang="en-US" altLang="zh-CN" sz="2400" b="1" dirty="0">
                <a:solidFill>
                  <a:srgbClr val="FF0000"/>
                </a:solidFill>
                <a:latin typeface="Open Sans" pitchFamily="34" charset="0"/>
                <a:cs typeface="Calibri" pitchFamily="34" charset="0"/>
              </a:rPr>
              <a:t>1</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端。</a:t>
            </a:r>
          </a:p>
          <a:p>
            <a:r>
              <a:rPr lang="zh-CN" altLang="zh-CN" sz="2400" b="1" dirty="0">
                <a:solidFill>
                  <a:srgbClr val="FFFFFF">
                    <a:lumMod val="50000"/>
                  </a:srgbClr>
                </a:solidFill>
                <a:latin typeface="Open Sans" pitchFamily="34" charset="0"/>
                <a:cs typeface="Calibri" pitchFamily="34" charset="0"/>
              </a:rPr>
              <a:t>优点：游戏性能更加，表现更好。</a:t>
            </a:r>
          </a:p>
          <a:p>
            <a:r>
              <a:rPr lang="zh-CN" altLang="zh-CN" sz="2400" b="1" dirty="0">
                <a:solidFill>
                  <a:srgbClr val="FFFFFF">
                    <a:lumMod val="50000"/>
                  </a:srgbClr>
                </a:solidFill>
                <a:latin typeface="Open Sans" pitchFamily="34" charset="0"/>
                <a:cs typeface="Calibri" pitchFamily="34" charset="0"/>
              </a:rPr>
              <a:t>缺点：大大减少用户范围，同时难以实现跨平台。</a:t>
            </a:r>
          </a:p>
          <a:p>
            <a:pPr lvl="1"/>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2</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APP</a:t>
            </a:r>
            <a:r>
              <a:rPr lang="zh-CN" altLang="zh-CN" sz="2400" b="1" dirty="0">
                <a:solidFill>
                  <a:srgbClr val="FFFFFF">
                    <a:lumMod val="50000"/>
                  </a:srgbClr>
                </a:solidFill>
                <a:latin typeface="Open Sans" pitchFamily="34" charset="0"/>
                <a:cs typeface="Calibri" pitchFamily="34" charset="0"/>
              </a:rPr>
              <a:t>。</a:t>
            </a:r>
          </a:p>
          <a:p>
            <a:r>
              <a:rPr lang="zh-CN" altLang="zh-CN" sz="2400" b="1" dirty="0">
                <a:solidFill>
                  <a:srgbClr val="FFFFFF">
                    <a:lumMod val="50000"/>
                  </a:srgbClr>
                </a:solidFill>
                <a:latin typeface="Open Sans" pitchFamily="34" charset="0"/>
                <a:cs typeface="Calibri" pitchFamily="34" charset="0"/>
              </a:rPr>
              <a:t>优点：支持断网情况下运行和保存。</a:t>
            </a:r>
          </a:p>
          <a:p>
            <a:r>
              <a:rPr lang="zh-CN" altLang="zh-CN" sz="2400" b="1" dirty="0">
                <a:solidFill>
                  <a:srgbClr val="FFFFFF">
                    <a:lumMod val="50000"/>
                  </a:srgbClr>
                </a:solidFill>
                <a:latin typeface="Open Sans" pitchFamily="34" charset="0"/>
                <a:cs typeface="Calibri" pitchFamily="34" charset="0"/>
              </a:rPr>
              <a:t>缺点：难以建立社交激励机制。</a:t>
            </a:r>
          </a:p>
          <a:p>
            <a:pPr lvl="1"/>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3</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开发为微信小程序</a:t>
            </a:r>
          </a:p>
          <a:p>
            <a:r>
              <a:rPr lang="zh-CN" altLang="zh-CN" sz="2400" b="1" dirty="0">
                <a:solidFill>
                  <a:srgbClr val="FFFFFF">
                    <a:lumMod val="50000"/>
                  </a:srgbClr>
                </a:solidFill>
                <a:latin typeface="Open Sans" pitchFamily="34" charset="0"/>
                <a:cs typeface="Calibri" pitchFamily="34" charset="0"/>
              </a:rPr>
              <a:t>优点：流量大</a:t>
            </a:r>
          </a:p>
          <a:p>
            <a:r>
              <a:rPr lang="zh-CN" altLang="zh-CN" sz="2400" b="1" dirty="0">
                <a:solidFill>
                  <a:srgbClr val="FFFFFF">
                    <a:lumMod val="50000"/>
                  </a:srgbClr>
                </a:solidFill>
                <a:latin typeface="Open Sans" pitchFamily="34" charset="0"/>
                <a:cs typeface="Calibri" pitchFamily="34" charset="0"/>
              </a:rPr>
              <a:t>缺点：依附于微信平台，需要联网，开发体积小</a:t>
            </a:r>
          </a:p>
        </p:txBody>
      </p:sp>
    </p:spTree>
    <p:extLst>
      <p:ext uri="{BB962C8B-B14F-4D97-AF65-F5344CB8AC3E}">
        <p14:creationId xmlns:p14="http://schemas.microsoft.com/office/powerpoint/2010/main" val="6452998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2.10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205098" y="3024660"/>
            <a:ext cx="47500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2.11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 xmlns:a16="http://schemas.microsoft.com/office/drawing/2014/main" val="20000"/>
                    </a:ext>
                  </a:extLst>
                </a:gridCol>
                <a:gridCol w="1908164">
                  <a:extLst>
                    <a:ext uri="{9D8B030D-6E8A-4147-A177-3AD203B41FA5}">
                      <a16:colId xmlns="" xmlns:a16="http://schemas.microsoft.com/office/drawing/2014/main" val="20001"/>
                    </a:ext>
                  </a:extLst>
                </a:gridCol>
                <a:gridCol w="6235413">
                  <a:extLst>
                    <a:ext uri="{9D8B030D-6E8A-4147-A177-3AD203B41FA5}">
                      <a16:colId xmlns=""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 xmlns:a16="http://schemas.microsoft.com/office/drawing/2014/main" val="20000"/>
                    </a:ext>
                  </a:extLst>
                </a:gridCol>
                <a:gridCol w="2881592">
                  <a:extLst>
                    <a:ext uri="{9D8B030D-6E8A-4147-A177-3AD203B41FA5}">
                      <a16:colId xmlns="" xmlns:a16="http://schemas.microsoft.com/office/drawing/2014/main" val="20001"/>
                    </a:ext>
                  </a:extLst>
                </a:gridCol>
                <a:gridCol w="3588796">
                  <a:extLst>
                    <a:ext uri="{9D8B030D-6E8A-4147-A177-3AD203B41FA5}">
                      <a16:colId xmlns=""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 xmlns:a16="http://schemas.microsoft.com/office/drawing/2014/main"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 xmlns:a16="http://schemas.microsoft.com/office/drawing/2014/main"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 xmlns:a16="http://schemas.microsoft.com/office/drawing/2014/main" val="20000"/>
                    </a:ext>
                  </a:extLst>
                </a:gridCol>
                <a:gridCol w="1987464">
                  <a:extLst>
                    <a:ext uri="{9D8B030D-6E8A-4147-A177-3AD203B41FA5}">
                      <a16:colId xmlns="" xmlns:a16="http://schemas.microsoft.com/office/drawing/2014/main" val="20001"/>
                    </a:ext>
                  </a:extLst>
                </a:gridCol>
                <a:gridCol w="1987464">
                  <a:extLst>
                    <a:ext uri="{9D8B030D-6E8A-4147-A177-3AD203B41FA5}">
                      <a16:colId xmlns="" xmlns:a16="http://schemas.microsoft.com/office/drawing/2014/main" val="20002"/>
                    </a:ext>
                  </a:extLst>
                </a:gridCol>
                <a:gridCol w="1092786">
                  <a:extLst>
                    <a:ext uri="{9D8B030D-6E8A-4147-A177-3AD203B41FA5}">
                      <a16:colId xmlns="" xmlns:a16="http://schemas.microsoft.com/office/drawing/2014/main" val="20003"/>
                    </a:ext>
                  </a:extLst>
                </a:gridCol>
                <a:gridCol w="1092786">
                  <a:extLst>
                    <a:ext uri="{9D8B030D-6E8A-4147-A177-3AD203B41FA5}">
                      <a16:colId xmlns="" xmlns:a16="http://schemas.microsoft.com/office/drawing/2014/main" val="20004"/>
                    </a:ext>
                  </a:extLst>
                </a:gridCol>
                <a:gridCol w="1092786">
                  <a:extLst>
                    <a:ext uri="{9D8B030D-6E8A-4147-A177-3AD203B41FA5}">
                      <a16:colId xmlns=""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838522"/>
        </p:xfrm>
        <a:graphic>
          <a:graphicData uri="http://schemas.openxmlformats.org/drawingml/2006/table">
            <a:tbl>
              <a:tblPr firstRow="1" firstCol="1" bandRow="1"/>
              <a:tblGrid>
                <a:gridCol w="1925214">
                  <a:extLst>
                    <a:ext uri="{9D8B030D-6E8A-4147-A177-3AD203B41FA5}">
                      <a16:colId xmlns="" xmlns:a16="http://schemas.microsoft.com/office/drawing/2014/main" val="20000"/>
                    </a:ext>
                  </a:extLst>
                </a:gridCol>
                <a:gridCol w="3476044">
                  <a:extLst>
                    <a:ext uri="{9D8B030D-6E8A-4147-A177-3AD203B41FA5}">
                      <a16:colId xmlns="" xmlns:a16="http://schemas.microsoft.com/office/drawing/2014/main" val="20001"/>
                    </a:ext>
                  </a:extLst>
                </a:gridCol>
                <a:gridCol w="6479079">
                  <a:extLst>
                    <a:ext uri="{9D8B030D-6E8A-4147-A177-3AD203B41FA5}">
                      <a16:colId xmlns=""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526280"/>
        </p:xfrm>
        <a:graphic>
          <a:graphicData uri="http://schemas.openxmlformats.org/drawingml/2006/table">
            <a:tbl>
              <a:tblPr firstRow="1" firstCol="1" bandRow="1"/>
              <a:tblGrid>
                <a:gridCol w="600090">
                  <a:extLst>
                    <a:ext uri="{9D8B030D-6E8A-4147-A177-3AD203B41FA5}">
                      <a16:colId xmlns="" xmlns:a16="http://schemas.microsoft.com/office/drawing/2014/main" val="20000"/>
                    </a:ext>
                  </a:extLst>
                </a:gridCol>
                <a:gridCol w="1825546">
                  <a:extLst>
                    <a:ext uri="{9D8B030D-6E8A-4147-A177-3AD203B41FA5}">
                      <a16:colId xmlns="" xmlns:a16="http://schemas.microsoft.com/office/drawing/2014/main" val="20001"/>
                    </a:ext>
                  </a:extLst>
                </a:gridCol>
                <a:gridCol w="4135043">
                  <a:extLst>
                    <a:ext uri="{9D8B030D-6E8A-4147-A177-3AD203B41FA5}">
                      <a16:colId xmlns=""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5486400"/>
        </p:xfrm>
        <a:graphic>
          <a:graphicData uri="http://schemas.openxmlformats.org/drawingml/2006/table">
            <a:tbl>
              <a:tblPr firstRow="1" firstCol="1" bandRow="1"/>
              <a:tblGrid>
                <a:gridCol w="1520890">
                  <a:extLst>
                    <a:ext uri="{9D8B030D-6E8A-4147-A177-3AD203B41FA5}">
                      <a16:colId xmlns="" xmlns:a16="http://schemas.microsoft.com/office/drawing/2014/main" val="20000"/>
                    </a:ext>
                  </a:extLst>
                </a:gridCol>
                <a:gridCol w="2388641">
                  <a:extLst>
                    <a:ext uri="{9D8B030D-6E8A-4147-A177-3AD203B41FA5}">
                      <a16:colId xmlns="" xmlns:a16="http://schemas.microsoft.com/office/drawing/2014/main" val="20001"/>
                    </a:ext>
                  </a:extLst>
                </a:gridCol>
                <a:gridCol w="6932640">
                  <a:extLst>
                    <a:ext uri="{9D8B030D-6E8A-4147-A177-3AD203B41FA5}">
                      <a16:colId xmlns="" xmlns:a16="http://schemas.microsoft.com/office/drawing/2014/main"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322995"/>
        </p:xfrm>
        <a:graphic>
          <a:graphicData uri="http://schemas.openxmlformats.org/drawingml/2006/table">
            <a:tbl>
              <a:tblPr firstRow="1" firstCol="1" bandRow="1"/>
              <a:tblGrid>
                <a:gridCol w="888758">
                  <a:extLst>
                    <a:ext uri="{9D8B030D-6E8A-4147-A177-3AD203B41FA5}">
                      <a16:colId xmlns="" xmlns:a16="http://schemas.microsoft.com/office/drawing/2014/main" val="20000"/>
                    </a:ext>
                  </a:extLst>
                </a:gridCol>
                <a:gridCol w="2883159">
                  <a:extLst>
                    <a:ext uri="{9D8B030D-6E8A-4147-A177-3AD203B41FA5}">
                      <a16:colId xmlns="" xmlns:a16="http://schemas.microsoft.com/office/drawing/2014/main" val="20001"/>
                    </a:ext>
                  </a:extLst>
                </a:gridCol>
                <a:gridCol w="8031308">
                  <a:extLst>
                    <a:ext uri="{9D8B030D-6E8A-4147-A177-3AD203B41FA5}">
                      <a16:colId xmlns=""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6026569"/>
        </p:xfrm>
        <a:graphic>
          <a:graphicData uri="http://schemas.openxmlformats.org/drawingml/2006/table">
            <a:tbl>
              <a:tblPr firstRow="1" firstCol="1" bandRow="1"/>
              <a:tblGrid>
                <a:gridCol w="1046594">
                  <a:extLst>
                    <a:ext uri="{9D8B030D-6E8A-4147-A177-3AD203B41FA5}">
                      <a16:colId xmlns="" xmlns:a16="http://schemas.microsoft.com/office/drawing/2014/main" val="20000"/>
                    </a:ext>
                  </a:extLst>
                </a:gridCol>
                <a:gridCol w="2971326">
                  <a:extLst>
                    <a:ext uri="{9D8B030D-6E8A-4147-A177-3AD203B41FA5}">
                      <a16:colId xmlns="" xmlns:a16="http://schemas.microsoft.com/office/drawing/2014/main" val="20001"/>
                    </a:ext>
                  </a:extLst>
                </a:gridCol>
                <a:gridCol w="7113501">
                  <a:extLst>
                    <a:ext uri="{9D8B030D-6E8A-4147-A177-3AD203B41FA5}">
                      <a16:colId xmlns=""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 xmlns:a16="http://schemas.microsoft.com/office/drawing/2014/main" val="20000"/>
                    </a:ext>
                  </a:extLst>
                </a:gridCol>
                <a:gridCol w="1727457">
                  <a:extLst>
                    <a:ext uri="{9D8B030D-6E8A-4147-A177-3AD203B41FA5}">
                      <a16:colId xmlns="" xmlns:a16="http://schemas.microsoft.com/office/drawing/2014/main" val="20001"/>
                    </a:ext>
                  </a:extLst>
                </a:gridCol>
                <a:gridCol w="8339774">
                  <a:extLst>
                    <a:ext uri="{9D8B030D-6E8A-4147-A177-3AD203B41FA5}">
                      <a16:colId xmlns=""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937760"/>
        </p:xfrm>
        <a:graphic>
          <a:graphicData uri="http://schemas.openxmlformats.org/drawingml/2006/table">
            <a:tbl>
              <a:tblPr firstRow="1" firstCol="1" bandRow="1"/>
              <a:tblGrid>
                <a:gridCol w="1099681">
                  <a:extLst>
                    <a:ext uri="{9D8B030D-6E8A-4147-A177-3AD203B41FA5}">
                      <a16:colId xmlns="" xmlns:a16="http://schemas.microsoft.com/office/drawing/2014/main" val="20000"/>
                    </a:ext>
                  </a:extLst>
                </a:gridCol>
                <a:gridCol w="2514494">
                  <a:extLst>
                    <a:ext uri="{9D8B030D-6E8A-4147-A177-3AD203B41FA5}">
                      <a16:colId xmlns="" xmlns:a16="http://schemas.microsoft.com/office/drawing/2014/main" val="20001"/>
                    </a:ext>
                  </a:extLst>
                </a:gridCol>
                <a:gridCol w="6677490">
                  <a:extLst>
                    <a:ext uri="{9D8B030D-6E8A-4147-A177-3AD203B41FA5}">
                      <a16:colId xmlns=""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5.8</a:t>
            </a:r>
            <a:r>
              <a:rPr lang="zh-CN" altLang="en-US" sz="2800" b="1" dirty="0" smtClean="0">
                <a:solidFill>
                  <a:srgbClr val="00C3D9"/>
                </a:solidFill>
                <a:latin typeface="微软雅黑" pitchFamily="34" charset="-122"/>
                <a:ea typeface="微软雅黑" pitchFamily="34" charset="-122"/>
              </a:rPr>
              <a:t>最终用户评价</a:t>
            </a:r>
            <a:endParaRPr lang="zh-CN" altLang="en-US" sz="2800" b="1" dirty="0">
              <a:solidFill>
                <a:srgbClr val="00C3D9"/>
              </a:solidFill>
              <a:latin typeface="微软雅黑" pitchFamily="34" charset="-122"/>
              <a:ea typeface="微软雅黑" pitchFamily="34" charset="-122"/>
            </a:endParaRPr>
          </a:p>
        </p:txBody>
      </p:sp>
      <p:sp>
        <p:nvSpPr>
          <p:cNvPr id="2" name="矩形 1"/>
          <p:cNvSpPr/>
          <p:nvPr/>
        </p:nvSpPr>
        <p:spPr>
          <a:xfrm>
            <a:off x="582917" y="1090278"/>
            <a:ext cx="10892815" cy="1200329"/>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王子豪：</a:t>
            </a:r>
            <a:r>
              <a:rPr lang="zh-CN" altLang="en-US" sz="2400" b="1" dirty="0">
                <a:solidFill>
                  <a:schemeClr val="tx1">
                    <a:lumMod val="50000"/>
                    <a:lumOff val="50000"/>
                  </a:schemeClr>
                </a:solidFill>
                <a:latin typeface="微软雅黑" pitchFamily="34" charset="-122"/>
                <a:ea typeface="微软雅黑" pitchFamily="34" charset="-122"/>
              </a:rPr>
              <a:t>不足的地方有界面需要优化，需要一个新手教程，有点卡，按钮需要简化，好的</a:t>
            </a:r>
            <a:r>
              <a:rPr lang="zh-CN" altLang="en-US" sz="2400" b="1" dirty="0" smtClean="0">
                <a:solidFill>
                  <a:schemeClr val="tx1">
                    <a:lumMod val="50000"/>
                    <a:lumOff val="50000"/>
                  </a:schemeClr>
                </a:solidFill>
                <a:latin typeface="微软雅黑" pitchFamily="34" charset="-122"/>
                <a:ea typeface="微软雅黑" pitchFamily="34" charset="-122"/>
              </a:rPr>
              <a:t>地方</a:t>
            </a:r>
            <a:r>
              <a:rPr lang="zh-CN" altLang="en-US" sz="2400" b="1" dirty="0">
                <a:solidFill>
                  <a:schemeClr val="tx1">
                    <a:lumMod val="50000"/>
                    <a:lumOff val="50000"/>
                  </a:schemeClr>
                </a:solidFill>
                <a:latin typeface="微软雅黑" pitchFamily="34" charset="-122"/>
                <a:ea typeface="微软雅黑" pitchFamily="34" charset="-122"/>
              </a:rPr>
              <a:t>有介绍了</a:t>
            </a:r>
            <a:r>
              <a:rPr lang="zh-CN" altLang="en-US" sz="2400" b="1" dirty="0" smtClean="0">
                <a:solidFill>
                  <a:schemeClr val="tx1">
                    <a:lumMod val="50000"/>
                    <a:lumOff val="50000"/>
                  </a:schemeClr>
                </a:solidFill>
                <a:latin typeface="微软雅黑" pitchFamily="34" charset="-122"/>
                <a:ea typeface="微软雅黑" pitchFamily="34" charset="-122"/>
              </a:rPr>
              <a:t>历史地图</a:t>
            </a:r>
            <a:r>
              <a:rPr lang="zh-CN" altLang="en-US" sz="2400" b="1" dirty="0">
                <a:solidFill>
                  <a:schemeClr val="tx1">
                    <a:lumMod val="50000"/>
                    <a:lumOff val="50000"/>
                  </a:schemeClr>
                </a:solidFill>
                <a:latin typeface="微软雅黑" pitchFamily="34" charset="-122"/>
                <a:ea typeface="微软雅黑" pitchFamily="34" charset="-122"/>
              </a:rPr>
              <a:t>比较美观，大体功能都能准确实行，基本达到预期</a:t>
            </a:r>
            <a:r>
              <a:rPr lang="zh-CN" altLang="en-US" sz="2400" b="1" dirty="0" smtClean="0">
                <a:solidFill>
                  <a:schemeClr val="tx1">
                    <a:lumMod val="50000"/>
                    <a:lumOff val="50000"/>
                  </a:schemeClr>
                </a:solidFill>
                <a:latin typeface="微软雅黑" pitchFamily="34" charset="-122"/>
                <a:ea typeface="微软雅黑" pitchFamily="34" charset="-122"/>
              </a:rPr>
              <a:t>目标。</a:t>
            </a:r>
            <a:endParaRPr lang="zh-CN" altLang="zh-CN" sz="2400" b="1" dirty="0">
              <a:solidFill>
                <a:schemeClr val="tx1">
                  <a:lumMod val="50000"/>
                  <a:lumOff val="50000"/>
                </a:schemeClr>
              </a:solidFill>
              <a:latin typeface="微软雅黑" pitchFamily="34" charset="-122"/>
              <a:ea typeface="微软雅黑" pitchFamily="34" charset="-122"/>
            </a:endParaRPr>
          </a:p>
        </p:txBody>
      </p:sp>
      <p:sp>
        <p:nvSpPr>
          <p:cNvPr id="4" name="文本框 3"/>
          <p:cNvSpPr txBox="1"/>
          <p:nvPr/>
        </p:nvSpPr>
        <p:spPr>
          <a:xfrm>
            <a:off x="582917" y="2414692"/>
            <a:ext cx="11068050" cy="2677656"/>
          </a:xfrm>
          <a:prstGeom prst="rect">
            <a:avLst/>
          </a:prstGeom>
          <a:noFill/>
        </p:spPr>
        <p:txBody>
          <a:bodyPr wrap="square" rtlCol="0">
            <a:spAutoFit/>
          </a:bodyPr>
          <a:lstStyle/>
          <a:p>
            <a:r>
              <a:rPr lang="zh-CN" altLang="en-US" sz="2400" b="1" dirty="0" smtClean="0">
                <a:solidFill>
                  <a:srgbClr val="FF0000"/>
                </a:solidFill>
                <a:latin typeface="微软雅黑" pitchFamily="34" charset="-122"/>
                <a:ea typeface="微软雅黑" pitchFamily="34" charset="-122"/>
              </a:rPr>
              <a:t>   李磊</a:t>
            </a:r>
            <a:r>
              <a:rPr lang="zh-CN" altLang="en-US" sz="2400" b="1" dirty="0">
                <a:solidFill>
                  <a:srgbClr val="FF0000"/>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初始界面的按钮位置变扭没有考虑人体工程学，很不舒适</a:t>
            </a:r>
            <a:r>
              <a:rPr lang="zh-CN" altLang="en-US" sz="2400" b="1" dirty="0">
                <a:solidFill>
                  <a:schemeClr val="tx1">
                    <a:lumMod val="50000"/>
                    <a:lumOff val="50000"/>
                  </a:schemeClr>
                </a:solidFill>
                <a:latin typeface="微软雅黑" pitchFamily="34" charset="-122"/>
                <a:ea typeface="微软雅黑" pitchFamily="34" charset="-122"/>
              </a:rPr>
              <a:t>；加载</a:t>
            </a:r>
            <a:r>
              <a:rPr lang="zh-CN" altLang="en-US" sz="2400" b="1" dirty="0">
                <a:solidFill>
                  <a:schemeClr val="tx1">
                    <a:lumMod val="50000"/>
                    <a:lumOff val="50000"/>
                  </a:schemeClr>
                </a:solidFill>
                <a:latin typeface="微软雅黑" pitchFamily="34" charset="-122"/>
                <a:ea typeface="微软雅黑" pitchFamily="34" charset="-122"/>
              </a:rPr>
              <a:t>功能的设定不错，但是缺乏多个存档存储功能，我们玩家无法在游戏过程中观看自己的排名变更，十分可惜</a:t>
            </a:r>
            <a:r>
              <a:rPr lang="zh-CN" altLang="en-US" sz="2400" b="1" dirty="0">
                <a:solidFill>
                  <a:schemeClr val="tx1">
                    <a:lumMod val="50000"/>
                    <a:lumOff val="50000"/>
                  </a:schemeClr>
                </a:solidFill>
                <a:latin typeface="微软雅黑" pitchFamily="34" charset="-122"/>
                <a:ea typeface="微软雅黑" pitchFamily="34" charset="-122"/>
              </a:rPr>
              <a:t>；进入</a:t>
            </a:r>
            <a:r>
              <a:rPr lang="zh-CN" altLang="en-US" sz="2400" b="1" dirty="0">
                <a:solidFill>
                  <a:schemeClr val="tx1">
                    <a:lumMod val="50000"/>
                    <a:lumOff val="50000"/>
                  </a:schemeClr>
                </a:solidFill>
                <a:latin typeface="微软雅黑" pitchFamily="34" charset="-122"/>
                <a:ea typeface="微软雅黑" pitchFamily="34" charset="-122"/>
              </a:rPr>
              <a:t>游戏界面后，因为按键不够明显所以在游戏界面时候就会显得杂乱，对玩家要求颇高，需要对各个势力的初始地点有所了解，没有友情提示让玩家无从下手，由于没有地图缩放功能，所以在寻找对象</a:t>
            </a:r>
            <a:r>
              <a:rPr lang="zh-CN" altLang="en-US" sz="2400" b="1" dirty="0">
                <a:solidFill>
                  <a:schemeClr val="tx1">
                    <a:lumMod val="50000"/>
                    <a:lumOff val="50000"/>
                  </a:schemeClr>
                </a:solidFill>
                <a:latin typeface="微软雅黑" pitchFamily="34" charset="-122"/>
                <a:ea typeface="微软雅黑" pitchFamily="34" charset="-122"/>
              </a:rPr>
              <a:t>；游戏</a:t>
            </a:r>
            <a:r>
              <a:rPr lang="zh-CN" altLang="en-US" sz="2400" b="1" dirty="0">
                <a:solidFill>
                  <a:schemeClr val="tx1">
                    <a:lumMod val="50000"/>
                    <a:lumOff val="50000"/>
                  </a:schemeClr>
                </a:solidFill>
                <a:latin typeface="微软雅黑" pitchFamily="34" charset="-122"/>
                <a:ea typeface="微软雅黑" pitchFamily="34" charset="-122"/>
              </a:rPr>
              <a:t>功能分支做得还是不错，十分详细；有拓展的可能，有许多未实现的有趣元素，为这个游戏保留许多开发的可能。</a:t>
            </a:r>
          </a:p>
        </p:txBody>
      </p:sp>
      <p:sp>
        <p:nvSpPr>
          <p:cNvPr id="5" name="矩形 4"/>
          <p:cNvSpPr/>
          <p:nvPr/>
        </p:nvSpPr>
        <p:spPr>
          <a:xfrm>
            <a:off x="516242" y="5292633"/>
            <a:ext cx="10818507" cy="830997"/>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杨老师：</a:t>
            </a:r>
            <a:r>
              <a:rPr lang="zh-CN" altLang="en-US" sz="2400" b="1" dirty="0">
                <a:solidFill>
                  <a:schemeClr val="tx1">
                    <a:lumMod val="50000"/>
                    <a:lumOff val="50000"/>
                  </a:schemeClr>
                </a:solidFill>
                <a:latin typeface="微软雅黑" pitchFamily="34" charset="-122"/>
                <a:ea typeface="微软雅黑" pitchFamily="34" charset="-122"/>
              </a:rPr>
              <a:t>大体流程已经实现，还不错，界面不够美观，城池颜色没有区分度，排行榜未做出来。</a:t>
            </a:r>
            <a:endParaRPr lang="zh-CN"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466499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11800" y="125896"/>
            <a:ext cx="2940975"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用户手册</a:t>
            </a:r>
          </a:p>
        </p:txBody>
      </p:sp>
      <p:graphicFrame>
        <p:nvGraphicFramePr>
          <p:cNvPr id="5" name="表格 4"/>
          <p:cNvGraphicFramePr>
            <a:graphicFrameLocks noGrp="1"/>
          </p:cNvGraphicFramePr>
          <p:nvPr>
            <p:extLst>
              <p:ext uri="{D42A27DB-BD31-4B8C-83A1-F6EECF244321}">
                <p14:modId xmlns:p14="http://schemas.microsoft.com/office/powerpoint/2010/main" val="1146310421"/>
              </p:ext>
            </p:extLst>
          </p:nvPr>
        </p:nvGraphicFramePr>
        <p:xfrm>
          <a:off x="78450" y="1370149"/>
          <a:ext cx="5484150" cy="1828800"/>
        </p:xfrm>
        <a:graphic>
          <a:graphicData uri="http://schemas.openxmlformats.org/drawingml/2006/table">
            <a:tbl>
              <a:tblPr firstRow="1" firstCol="1" bandRow="1"/>
              <a:tblGrid>
                <a:gridCol w="1921800"/>
                <a:gridCol w="3562350"/>
              </a:tblGrid>
              <a:tr h="316446">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一级模块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进入新游戏，并进入剧本选择界面，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点击“加载游戏”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进入游戏加载界面，并选择存档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进入排行榜界面，并且看自己排名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进入设置界面，可以调节音量和字体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641813" y="578709"/>
            <a:ext cx="1396536" cy="642035"/>
          </a:xfrm>
          <a:prstGeom prst="rect">
            <a:avLst/>
          </a:prstGeom>
        </p:spPr>
        <p:txBody>
          <a:bodyPr wrap="none">
            <a:spAutoFit/>
          </a:bodyPr>
          <a:lstStyle/>
          <a:p>
            <a:pPr marL="0" lvl="1" indent="-285750">
              <a:lnSpc>
                <a:spcPct val="172000"/>
              </a:lnSpc>
              <a:spcBef>
                <a:spcPts val="600"/>
              </a:spcBef>
              <a:spcAft>
                <a:spcPts val="600"/>
              </a:spcAft>
              <a:buFont typeface="+mj-lt"/>
              <a:buAutoNum type="arabicPeriod"/>
            </a:pPr>
            <a:r>
              <a:rPr lang="zh-CN" altLang="zh-CN" sz="2400" b="1" dirty="0">
                <a:solidFill>
                  <a:srgbClr val="00C3D9"/>
                </a:solidFill>
                <a:latin typeface="微软雅黑" pitchFamily="34" charset="-122"/>
                <a:ea typeface="微软雅黑" pitchFamily="34" charset="-122"/>
              </a:rPr>
              <a:t>运行表</a:t>
            </a:r>
          </a:p>
        </p:txBody>
      </p:sp>
      <p:graphicFrame>
        <p:nvGraphicFramePr>
          <p:cNvPr id="9" name="表格 8"/>
          <p:cNvGraphicFramePr>
            <a:graphicFrameLocks noGrp="1"/>
          </p:cNvGraphicFramePr>
          <p:nvPr>
            <p:extLst>
              <p:ext uri="{D42A27DB-BD31-4B8C-83A1-F6EECF244321}">
                <p14:modId xmlns:p14="http://schemas.microsoft.com/office/powerpoint/2010/main" val="1197972161"/>
              </p:ext>
            </p:extLst>
          </p:nvPr>
        </p:nvGraphicFramePr>
        <p:xfrm>
          <a:off x="78450" y="3458245"/>
          <a:ext cx="5484150" cy="1463040"/>
        </p:xfrm>
        <a:graphic>
          <a:graphicData uri="http://schemas.openxmlformats.org/drawingml/2006/table">
            <a:tbl>
              <a:tblPr firstRow="1" firstCol="1" bandRow="1"/>
              <a:tblGrid>
                <a:gridCol w="1912275"/>
                <a:gridCol w="3571875"/>
              </a:tblGrid>
              <a:tr h="361919">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二级模块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点击“存档选择”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进入游戏存档，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在点击“剧本”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可以进行相应的剧本内容开始游戏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69">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返回上一个界面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84783586"/>
              </p:ext>
            </p:extLst>
          </p:nvPr>
        </p:nvGraphicFramePr>
        <p:xfrm>
          <a:off x="5690076" y="1359173"/>
          <a:ext cx="6292374" cy="5486400"/>
        </p:xfrm>
        <a:graphic>
          <a:graphicData uri="http://schemas.openxmlformats.org/drawingml/2006/table">
            <a:tbl>
              <a:tblPr firstRow="1" firstCol="1" bandRow="1"/>
              <a:tblGrid>
                <a:gridCol w="3146187"/>
                <a:gridCol w="3146187"/>
              </a:tblGrid>
              <a:tr h="323850">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三级模块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进入内政界面，并可以选择相应的操作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进入军事界面，并可以选择相应的界面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进入策略选择界面，并且可以选择相应的策略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进入人事界面，可以进行相应的</a:t>
                      </a:r>
                      <a:r>
                        <a:rPr lang="zh-CN" sz="1600" kern="1200" dirty="0" smtClean="0">
                          <a:solidFill>
                            <a:schemeClr val="bg1">
                              <a:lumMod val="50000"/>
                            </a:schemeClr>
                          </a:solidFill>
                          <a:latin typeface="微软雅黑" pitchFamily="34" charset="-122"/>
                          <a:ea typeface="微软雅黑" pitchFamily="34" charset="-122"/>
                          <a:cs typeface="+mn-cs"/>
                        </a:rPr>
                        <a:t>人事选择</a:t>
                      </a:r>
                      <a:endParaRPr lang="zh-CN" sz="1600" kern="1200" dirty="0">
                        <a:solidFill>
                          <a:schemeClr val="bg1">
                            <a:lumMod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显示总体的情报，例如武将、城池、势力、外交关系等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点击“经济”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进入经济操作界面，操作有开发农田，开发商业，粮草买卖，提高民忠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进行下一回合的推演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 name="矩形 13"/>
          <p:cNvSpPr/>
          <p:nvPr/>
        </p:nvSpPr>
        <p:spPr>
          <a:xfrm>
            <a:off x="641813" y="5180581"/>
            <a:ext cx="2736647" cy="550407"/>
          </a:xfrm>
          <a:prstGeom prst="rect">
            <a:avLst/>
          </a:prstGeom>
        </p:spPr>
        <p:txBody>
          <a:bodyPr wrap="none">
            <a:spAutoFit/>
          </a:bodyPr>
          <a:lstStyle/>
          <a:p>
            <a:pPr marL="0" lvl="1">
              <a:lnSpc>
                <a:spcPct val="172000"/>
              </a:lnSpc>
              <a:spcBef>
                <a:spcPts val="600"/>
              </a:spcBef>
              <a:spcAft>
                <a:spcPts val="600"/>
              </a:spcAft>
            </a:pP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详情见用户手册模版</a:t>
            </a:r>
            <a:endParaRPr lang="zh-CN"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90096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232238" y="81314"/>
            <a:ext cx="2616422" cy="461665"/>
          </a:xfrm>
          <a:prstGeom prst="rect">
            <a:avLst/>
          </a:prstGeom>
        </p:spPr>
        <p:txBody>
          <a:bodyPr wrap="none">
            <a:spAutoFit/>
          </a:bodyPr>
          <a:lstStyle/>
          <a:p>
            <a:pPr lvl="0"/>
            <a:r>
              <a:rPr lang="en-US" altLang="zh-CN" sz="2400" b="1" dirty="0" smtClean="0">
                <a:solidFill>
                  <a:srgbClr val="00C3D9"/>
                </a:solidFill>
                <a:latin typeface="微软雅黑" pitchFamily="34" charset="-122"/>
                <a:ea typeface="微软雅黑" pitchFamily="34" charset="-122"/>
              </a:rPr>
              <a:t>2.</a:t>
            </a:r>
            <a:r>
              <a:rPr lang="zh-CN" altLang="zh-CN" sz="2400" b="1" dirty="0" smtClean="0">
                <a:solidFill>
                  <a:srgbClr val="00C3D9"/>
                </a:solidFill>
                <a:latin typeface="微软雅黑" pitchFamily="34" charset="-122"/>
                <a:ea typeface="微软雅黑" pitchFamily="34" charset="-122"/>
              </a:rPr>
              <a:t>操作</a:t>
            </a:r>
            <a:r>
              <a:rPr lang="zh-CN" altLang="en-US" sz="2400" b="1" dirty="0" smtClean="0">
                <a:solidFill>
                  <a:srgbClr val="00C3D9"/>
                </a:solidFill>
                <a:latin typeface="微软雅黑" pitchFamily="34" charset="-122"/>
                <a:ea typeface="微软雅黑" pitchFamily="34" charset="-122"/>
              </a:rPr>
              <a:t>界面</a:t>
            </a:r>
            <a:r>
              <a:rPr lang="zh-CN" altLang="zh-CN" sz="2400" b="1" dirty="0" smtClean="0">
                <a:solidFill>
                  <a:srgbClr val="00C3D9"/>
                </a:solidFill>
                <a:latin typeface="微软雅黑" pitchFamily="34" charset="-122"/>
                <a:ea typeface="微软雅黑" pitchFamily="34" charset="-122"/>
              </a:rPr>
              <a:t>一览表</a:t>
            </a:r>
            <a:endParaRPr lang="zh-CN" altLang="zh-CN" sz="2400" b="1" dirty="0">
              <a:solidFill>
                <a:srgbClr val="00C3D9"/>
              </a:solidFill>
              <a:latin typeface="微软雅黑" pitchFamily="34" charset="-122"/>
              <a:ea typeface="微软雅黑" pitchFamily="34" charset="-122"/>
            </a:endParaRPr>
          </a:p>
        </p:txBody>
      </p:sp>
      <p:sp>
        <p:nvSpPr>
          <p:cNvPr id="2" name="矩形 1"/>
          <p:cNvSpPr/>
          <p:nvPr/>
        </p:nvSpPr>
        <p:spPr>
          <a:xfrm>
            <a:off x="1685344" y="585024"/>
            <a:ext cx="131318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主界面</a:t>
            </a:r>
          </a:p>
        </p:txBody>
      </p:sp>
      <p:pic>
        <p:nvPicPr>
          <p:cNvPr id="3" name="图片 2"/>
          <p:cNvPicPr>
            <a:picLocks noChangeAspect="1"/>
          </p:cNvPicPr>
          <p:nvPr/>
        </p:nvPicPr>
        <p:blipFill>
          <a:blip r:embed="rId3"/>
          <a:stretch>
            <a:fillRect/>
          </a:stretch>
        </p:blipFill>
        <p:spPr>
          <a:xfrm>
            <a:off x="165563" y="1288601"/>
            <a:ext cx="4942146" cy="2510155"/>
          </a:xfrm>
          <a:prstGeom prst="rect">
            <a:avLst/>
          </a:prstGeom>
        </p:spPr>
      </p:pic>
      <p:sp>
        <p:nvSpPr>
          <p:cNvPr id="4" name="矩形 3"/>
          <p:cNvSpPr/>
          <p:nvPr/>
        </p:nvSpPr>
        <p:spPr>
          <a:xfrm>
            <a:off x="7408753" y="585024"/>
            <a:ext cx="156966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选择势力</a:t>
            </a:r>
          </a:p>
        </p:txBody>
      </p:sp>
      <p:pic>
        <p:nvPicPr>
          <p:cNvPr id="15" name="图片 14" descr="C:\Users\Administrator\Desktop\图片\1.PNG"/>
          <p:cNvPicPr/>
          <p:nvPr/>
        </p:nvPicPr>
        <p:blipFill>
          <a:blip r:embed="rId4">
            <a:extLst>
              <a:ext uri="{28A0092B-C50C-407E-A947-70E740481C1C}">
                <a14:useLocalDpi xmlns:a14="http://schemas.microsoft.com/office/drawing/2010/main" val="0"/>
              </a:ext>
            </a:extLst>
          </a:blip>
          <a:srcRect/>
          <a:stretch>
            <a:fillRect/>
          </a:stretch>
        </p:blipFill>
        <p:spPr bwMode="auto">
          <a:xfrm>
            <a:off x="5715476" y="1288601"/>
            <a:ext cx="5274310" cy="2510155"/>
          </a:xfrm>
          <a:prstGeom prst="rect">
            <a:avLst/>
          </a:prstGeom>
          <a:noFill/>
          <a:ln>
            <a:noFill/>
          </a:ln>
        </p:spPr>
      </p:pic>
      <p:sp>
        <p:nvSpPr>
          <p:cNvPr id="7" name="矩形 6"/>
          <p:cNvSpPr/>
          <p:nvPr/>
        </p:nvSpPr>
        <p:spPr>
          <a:xfrm>
            <a:off x="830177" y="4952552"/>
            <a:ext cx="2852063" cy="499624"/>
          </a:xfrm>
          <a:prstGeom prst="rect">
            <a:avLst/>
          </a:prstGeom>
        </p:spPr>
        <p:txBody>
          <a:bodyPr wrap="none">
            <a:spAutoFit/>
          </a:bodyPr>
          <a:lstStyle/>
          <a:p>
            <a:pPr indent="355600">
              <a:lnSpc>
                <a:spcPct val="150000"/>
              </a:lnSpc>
              <a:spcBef>
                <a:spcPts val="600"/>
              </a:spcBef>
              <a:spcAft>
                <a:spcPts val="600"/>
              </a:spcAft>
            </a:pPr>
            <a:r>
              <a:rPr lang="zh-CN" altLang="en-US" sz="2000" b="1" dirty="0">
                <a:solidFill>
                  <a:srgbClr val="00C3D9"/>
                </a:solidFill>
                <a:latin typeface="微软雅黑" pitchFamily="34" charset="-122"/>
                <a:ea typeface="微软雅黑" pitchFamily="34" charset="-122"/>
              </a:rPr>
              <a:t>游戏地图及功能界面</a:t>
            </a:r>
            <a:endParaRPr lang="zh-CN" altLang="zh-CN" sz="2000" b="1" dirty="0">
              <a:solidFill>
                <a:srgbClr val="00C3D9"/>
              </a:solidFill>
              <a:latin typeface="微软雅黑" pitchFamily="34" charset="-122"/>
              <a:ea typeface="微软雅黑" pitchFamily="34" charset="-122"/>
            </a:endParaRPr>
          </a:p>
        </p:txBody>
      </p:sp>
      <p:pic>
        <p:nvPicPr>
          <p:cNvPr id="16" name="图片 15" descr="C:\Users\Administrator\Desktop\图片\12.PNG"/>
          <p:cNvPicPr/>
          <p:nvPr/>
        </p:nvPicPr>
        <p:blipFill>
          <a:blip r:embed="rId5">
            <a:extLst>
              <a:ext uri="{28A0092B-C50C-407E-A947-70E740481C1C}">
                <a14:useLocalDpi xmlns:a14="http://schemas.microsoft.com/office/drawing/2010/main" val="0"/>
              </a:ext>
            </a:extLst>
          </a:blip>
          <a:srcRect/>
          <a:stretch>
            <a:fillRect/>
          </a:stretch>
        </p:blipFill>
        <p:spPr bwMode="auto">
          <a:xfrm>
            <a:off x="3885315" y="4266248"/>
            <a:ext cx="4868160" cy="2593340"/>
          </a:xfrm>
          <a:prstGeom prst="rect">
            <a:avLst/>
          </a:prstGeom>
          <a:noFill/>
          <a:ln>
            <a:noFill/>
          </a:ln>
        </p:spPr>
      </p:pic>
    </p:spTree>
    <p:extLst>
      <p:ext uri="{BB962C8B-B14F-4D97-AF65-F5344CB8AC3E}">
        <p14:creationId xmlns:p14="http://schemas.microsoft.com/office/powerpoint/2010/main" val="142129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 xmlns:a16="http://schemas.microsoft.com/office/drawing/2014/main"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 xmlns:a16="http://schemas.microsoft.com/office/drawing/2014/main"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 xmlns:a16="http://schemas.microsoft.com/office/drawing/2014/main"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 xmlns:a16="http://schemas.microsoft.com/office/drawing/2014/main"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 xmlns:a16="http://schemas.microsoft.com/office/drawing/2014/main"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 xmlns:a16="http://schemas.microsoft.com/office/drawing/2014/main"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 xmlns:a16="http://schemas.microsoft.com/office/drawing/2014/main"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graphicFrame>
        <p:nvGraphicFramePr>
          <p:cNvPr id="4" name="表格 3">
            <a:extLst>
              <a:ext uri="{FF2B5EF4-FFF2-40B4-BE49-F238E27FC236}">
                <a16:creationId xmlns="" xmlns:a16="http://schemas.microsoft.com/office/drawing/2014/main" id="{E4D68AED-FA4D-4FA2-8DC4-27522FEAEEEC}"/>
              </a:ext>
            </a:extLst>
          </p:cNvPr>
          <p:cNvGraphicFramePr>
            <a:graphicFrameLocks noGrp="1"/>
          </p:cNvGraphicFramePr>
          <p:nvPr>
            <p:extLst>
              <p:ext uri="{D42A27DB-BD31-4B8C-83A1-F6EECF244321}">
                <p14:modId xmlns:p14="http://schemas.microsoft.com/office/powerpoint/2010/main" val="2745474406"/>
              </p:ext>
            </p:extLst>
          </p:nvPr>
        </p:nvGraphicFramePr>
        <p:xfrm>
          <a:off x="7796681" y="238987"/>
          <a:ext cx="2970008" cy="6247257"/>
        </p:xfrm>
        <a:graphic>
          <a:graphicData uri="http://schemas.openxmlformats.org/drawingml/2006/table">
            <a:tbl>
              <a:tblPr/>
              <a:tblGrid>
                <a:gridCol w="1075517">
                  <a:extLst>
                    <a:ext uri="{9D8B030D-6E8A-4147-A177-3AD203B41FA5}">
                      <a16:colId xmlns="" xmlns:a16="http://schemas.microsoft.com/office/drawing/2014/main" val="646131720"/>
                    </a:ext>
                  </a:extLst>
                </a:gridCol>
                <a:gridCol w="631497">
                  <a:extLst>
                    <a:ext uri="{9D8B030D-6E8A-4147-A177-3AD203B41FA5}">
                      <a16:colId xmlns="" xmlns:a16="http://schemas.microsoft.com/office/drawing/2014/main" val="2756321666"/>
                    </a:ext>
                  </a:extLst>
                </a:gridCol>
                <a:gridCol w="631497">
                  <a:extLst>
                    <a:ext uri="{9D8B030D-6E8A-4147-A177-3AD203B41FA5}">
                      <a16:colId xmlns="" xmlns:a16="http://schemas.microsoft.com/office/drawing/2014/main" val="1903025456"/>
                    </a:ext>
                  </a:extLst>
                </a:gridCol>
                <a:gridCol w="631497">
                  <a:extLst>
                    <a:ext uri="{9D8B030D-6E8A-4147-A177-3AD203B41FA5}">
                      <a16:colId xmlns="" xmlns:a16="http://schemas.microsoft.com/office/drawing/2014/main" val="827230380"/>
                    </a:ext>
                  </a:extLst>
                </a:gridCol>
              </a:tblGrid>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项目设计阶段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440347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8277780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058414804"/>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PDL</a:t>
                      </a:r>
                      <a:r>
                        <a:rPr lang="zh-CN" altLang="en-US" sz="1000" b="1" i="0" u="none" strike="noStrike">
                          <a:solidFill>
                            <a:srgbClr val="FA7D00"/>
                          </a:solidFill>
                          <a:effectLst/>
                          <a:latin typeface="等线" panose="02010600030101010101" pitchFamily="2" charset="-122"/>
                          <a:ea typeface="等线" panose="02010600030101010101" pitchFamily="2" charset="-122"/>
                        </a:rPr>
                        <a:t>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3020549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总体设计框架</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8893045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完善总体设计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75838144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79562475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68015180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修改项目设计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68930494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项目实现阶段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2143128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37699794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68630378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框架搭建</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7787507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各个模块的实现</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98643182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26799259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803424289"/>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项目测试阶段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90179888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0117650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52253996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单元测试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16344475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集成测试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73669399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确认测试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619418242"/>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34142168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46437062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项目总结阶段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44859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09533947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07159811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各个文档的修改</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143439148"/>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92122192"/>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050518943"/>
                  </a:ext>
                </a:extLst>
              </a:tr>
              <a:tr h="172407">
                <a:tc>
                  <a:txBody>
                    <a:bodyPr/>
                    <a:lstStyle/>
                    <a:p>
                      <a:pPr algn="l" fontAlgn="b"/>
                      <a:r>
                        <a:rPr lang="zh-CN" altLang="en-US" sz="1000" b="0" i="0" u="none" strike="noStrike">
                          <a:solidFill>
                            <a:srgbClr val="9C5700"/>
                          </a:solidFill>
                          <a:effectLst/>
                          <a:latin typeface="等线" panose="02010600030101010101" pitchFamily="2" charset="-122"/>
                          <a:ea typeface="等线" panose="02010600030101010101" pitchFamily="2" charset="-122"/>
                        </a:rPr>
                        <a:t>总分</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67</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65</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64</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extLst>
                  <a:ext uri="{0D108BD9-81ED-4DB2-BD59-A6C34878D82A}">
                    <a16:rowId xmlns="" xmlns:a16="http://schemas.microsoft.com/office/drawing/2014/main" val="12519314"/>
                  </a:ext>
                </a:extLst>
              </a:tr>
              <a:tr h="172407">
                <a:tc>
                  <a:txBody>
                    <a:bodyPr/>
                    <a:lstStyle/>
                    <a:p>
                      <a:pPr algn="l" fontAlgn="b"/>
                      <a:r>
                        <a:rPr lang="zh-CN" altLang="en-US" sz="1000" b="1" i="0" u="none" strike="noStrike">
                          <a:solidFill>
                            <a:srgbClr val="000000"/>
                          </a:solidFill>
                          <a:effectLst/>
                          <a:latin typeface="等线" panose="02010600030101010101" pitchFamily="2" charset="-122"/>
                          <a:ea typeface="等线" panose="02010600030101010101" pitchFamily="2" charset="-122"/>
                        </a:rPr>
                        <a:t>分数占比</a:t>
                      </a:r>
                    </a:p>
                  </a:txBody>
                  <a:tcPr marL="7496" marR="7496" marT="7496" marB="0" anchor="b">
                    <a:lnL>
                      <a:noFill/>
                    </a:lnL>
                    <a:lnR>
                      <a:noFill/>
                    </a:lnR>
                    <a:lnT>
                      <a:noFill/>
                    </a:lnT>
                    <a:lnB>
                      <a:noFill/>
                    </a:lnB>
                    <a:solidFill>
                      <a:srgbClr val="F2F2F2"/>
                    </a:solidFill>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0.341837</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0.331633</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0.326531</a:t>
                      </a:r>
                    </a:p>
                  </a:txBody>
                  <a:tcPr marL="7496" marR="7496" marT="7496" marB="0" anchor="b">
                    <a:lnL>
                      <a:noFill/>
                    </a:lnL>
                    <a:lnR>
                      <a:noFill/>
                    </a:lnR>
                    <a:lnT>
                      <a:noFill/>
                    </a:lnT>
                    <a:lnB>
                      <a:noFill/>
                    </a:lnB>
                  </a:tcPr>
                </a:tc>
                <a:extLst>
                  <a:ext uri="{0D108BD9-81ED-4DB2-BD59-A6C34878D82A}">
                    <a16:rowId xmlns="" xmlns:a16="http://schemas.microsoft.com/office/drawing/2014/main" val="856870821"/>
                  </a:ext>
                </a:extLst>
              </a:tr>
              <a:tr h="337317">
                <a:tc gridSpan="4">
                  <a:txBody>
                    <a:bodyPr/>
                    <a:lstStyle/>
                    <a:p>
                      <a:pPr algn="ctr" fontAlgn="b"/>
                      <a:r>
                        <a:rPr lang="zh-CN" altLang="en-US" sz="1000" b="1" i="0" u="none" strike="noStrike" dirty="0">
                          <a:solidFill>
                            <a:srgbClr val="FF0000"/>
                          </a:solidFill>
                          <a:effectLst/>
                          <a:latin typeface="等线" panose="02010600030101010101" pitchFamily="2" charset="-122"/>
                          <a:ea typeface="等线" panose="02010600030101010101" pitchFamily="2" charset="-122"/>
                        </a:rPr>
                        <a:t>说明：负责做必有</a:t>
                      </a:r>
                      <a:r>
                        <a:rPr lang="en-US" altLang="zh-CN" sz="1000" b="1" i="0" u="none" strike="noStrike" dirty="0">
                          <a:solidFill>
                            <a:srgbClr val="FF0000"/>
                          </a:solidFill>
                          <a:effectLst/>
                          <a:latin typeface="等线" panose="02010600030101010101" pitchFamily="2" charset="-122"/>
                          <a:ea typeface="等线" panose="02010600030101010101" pitchFamily="2" charset="-122"/>
                        </a:rPr>
                        <a:t>1</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a:t>
                      </a:r>
                      <a:r>
                        <a:rPr lang="en-US" altLang="zh-CN" sz="1000" b="1" i="0" u="none" strike="noStrike" dirty="0">
                          <a:solidFill>
                            <a:srgbClr val="FF0000"/>
                          </a:solidFill>
                          <a:effectLst/>
                          <a:latin typeface="等线" panose="02010600030101010101" pitchFamily="2" charset="-122"/>
                          <a:ea typeface="等线" panose="02010600030101010101" pitchFamily="2" charset="-122"/>
                        </a:rPr>
                        <a:t>2</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分为良好，</a:t>
                      </a:r>
                      <a:r>
                        <a:rPr lang="en-US" altLang="zh-CN" sz="1000" b="1" i="0" u="none" strike="noStrike" dirty="0">
                          <a:solidFill>
                            <a:srgbClr val="FF0000"/>
                          </a:solidFill>
                          <a:effectLst/>
                          <a:latin typeface="等线" panose="02010600030101010101" pitchFamily="2" charset="-122"/>
                          <a:ea typeface="等线" panose="02010600030101010101" pitchFamily="2" charset="-122"/>
                        </a:rPr>
                        <a:t>3</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分为优秀</a:t>
                      </a:r>
                    </a:p>
                  </a:txBody>
                  <a:tcPr marL="118236" marR="118236" marT="59118" marB="59118" anchor="b">
                    <a:lnL>
                      <a:noFill/>
                    </a:lnL>
                    <a:lnR>
                      <a:noFill/>
                    </a:lnR>
                    <a:lnT>
                      <a:noFill/>
                    </a:lnT>
                    <a:lnB>
                      <a:noFill/>
                    </a:lnB>
                    <a:solidFill>
                      <a:srgbClr val="F2F2F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128354099"/>
                  </a:ext>
                </a:extLst>
              </a:tr>
            </a:tbl>
          </a:graphicData>
        </a:graphic>
      </p:graphicFrame>
      <p:graphicFrame>
        <p:nvGraphicFramePr>
          <p:cNvPr id="5" name="表格 4">
            <a:extLst>
              <a:ext uri="{FF2B5EF4-FFF2-40B4-BE49-F238E27FC236}">
                <a16:creationId xmlns="" xmlns:a16="http://schemas.microsoft.com/office/drawing/2014/main" id="{5EB1DA63-3642-4D40-9006-1AF96673F8FC}"/>
              </a:ext>
            </a:extLst>
          </p:cNvPr>
          <p:cNvGraphicFramePr>
            <a:graphicFrameLocks noGrp="1"/>
          </p:cNvGraphicFramePr>
          <p:nvPr>
            <p:extLst>
              <p:ext uri="{D42A27DB-BD31-4B8C-83A1-F6EECF244321}">
                <p14:modId xmlns:p14="http://schemas.microsoft.com/office/powerpoint/2010/main" val="2670025852"/>
              </p:ext>
            </p:extLst>
          </p:nvPr>
        </p:nvGraphicFramePr>
        <p:xfrm>
          <a:off x="989580" y="311451"/>
          <a:ext cx="2970007" cy="6188048"/>
        </p:xfrm>
        <a:graphic>
          <a:graphicData uri="http://schemas.openxmlformats.org/drawingml/2006/table">
            <a:tbl>
              <a:tblPr/>
              <a:tblGrid>
                <a:gridCol w="1077613">
                  <a:extLst>
                    <a:ext uri="{9D8B030D-6E8A-4147-A177-3AD203B41FA5}">
                      <a16:colId xmlns="" xmlns:a16="http://schemas.microsoft.com/office/drawing/2014/main" val="161493933"/>
                    </a:ext>
                  </a:extLst>
                </a:gridCol>
                <a:gridCol w="630798">
                  <a:extLst>
                    <a:ext uri="{9D8B030D-6E8A-4147-A177-3AD203B41FA5}">
                      <a16:colId xmlns="" xmlns:a16="http://schemas.microsoft.com/office/drawing/2014/main" val="2013118793"/>
                    </a:ext>
                  </a:extLst>
                </a:gridCol>
                <a:gridCol w="630798">
                  <a:extLst>
                    <a:ext uri="{9D8B030D-6E8A-4147-A177-3AD203B41FA5}">
                      <a16:colId xmlns="" xmlns:a16="http://schemas.microsoft.com/office/drawing/2014/main" val="309231449"/>
                    </a:ext>
                  </a:extLst>
                </a:gridCol>
                <a:gridCol w="630798">
                  <a:extLst>
                    <a:ext uri="{9D8B030D-6E8A-4147-A177-3AD203B41FA5}">
                      <a16:colId xmlns="" xmlns:a16="http://schemas.microsoft.com/office/drawing/2014/main" val="3744438833"/>
                    </a:ext>
                  </a:extLst>
                </a:gridCol>
              </a:tblGrid>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评分项名称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王华怿</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王仕杰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吴帅毅</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230736900"/>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项目介绍阶段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16628926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36341069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730352081"/>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97752499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35350004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修改项目简介</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250862785"/>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项目计划阶段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58469489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82147678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153589777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框架搭建</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97293206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完善计划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81011804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问卷调查</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302910494"/>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15610038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28648682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59627299"/>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项目可行性阶段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71955439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6169791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5939050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24376625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可行性报告完善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62106571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24392394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47246135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修改可行性计划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914284501"/>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项目需求分析阶段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465035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018217676"/>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236764056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界面制作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7864702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84610173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6469105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56428522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4037090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修改需求分析</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dirty="0">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 xmlns:a16="http://schemas.microsoft.com/office/drawing/2014/main" val="3628557253"/>
                  </a:ext>
                </a:extLst>
              </a:tr>
            </a:tbl>
          </a:graphicData>
        </a:graphic>
      </p:graphicFrame>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[4]</a:t>
            </a:r>
            <a:r>
              <a:rPr lang="zh-CN" altLang="en-US" sz="2400" dirty="0">
                <a:solidFill>
                  <a:schemeClr val="bg1">
                    <a:lumMod val="50000"/>
                  </a:schemeClr>
                </a:solidFill>
                <a:latin typeface="微软雅黑" pitchFamily="34" charset="-122"/>
                <a:ea typeface="微软雅黑" pitchFamily="34" charset="-122"/>
              </a:rPr>
              <a:t>项目计划说明书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可行性研究报告</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[6]</a:t>
            </a:r>
            <a:r>
              <a:rPr lang="zh-CN" altLang="en-US" sz="2400" dirty="0">
                <a:solidFill>
                  <a:schemeClr val="bg1">
                    <a:lumMod val="50000"/>
                  </a:schemeClr>
                </a:solidFill>
                <a:latin typeface="微软雅黑" pitchFamily="34" charset="-122"/>
                <a:ea typeface="微软雅黑" pitchFamily="34" charset="-122"/>
              </a:rPr>
              <a:t>需求规格说明书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[7]</a:t>
            </a:r>
            <a:r>
              <a:rPr lang="zh-CN" altLang="en-US" sz="2400" dirty="0">
                <a:solidFill>
                  <a:schemeClr val="bg1">
                    <a:lumMod val="50000"/>
                  </a:schemeClr>
                </a:solidFill>
                <a:latin typeface="微软雅黑" pitchFamily="34" charset="-122"/>
                <a:ea typeface="微软雅黑" pitchFamily="34" charset="-122"/>
              </a:rPr>
              <a:t>总体设计说明书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[8]</a:t>
            </a:r>
            <a:r>
              <a:rPr lang="zh-CN" altLang="en-US" sz="2400" dirty="0">
                <a:solidFill>
                  <a:schemeClr val="bg1">
                    <a:lumMod val="50000"/>
                  </a:schemeClr>
                </a:solidFill>
                <a:latin typeface="微软雅黑" pitchFamily="34" charset="-122"/>
                <a:ea typeface="微软雅黑" pitchFamily="34" charset="-122"/>
              </a:rPr>
              <a:t>详细设计说明书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[9]</a:t>
            </a:r>
            <a:r>
              <a:rPr lang="zh-CN" altLang="en-US" sz="2400" dirty="0">
                <a:solidFill>
                  <a:schemeClr val="bg1">
                    <a:lumMod val="50000"/>
                  </a:schemeClr>
                </a:solidFill>
                <a:latin typeface="微软雅黑" pitchFamily="34" charset="-122"/>
                <a:ea typeface="微软雅黑" pitchFamily="34" charset="-122"/>
              </a:rPr>
              <a:t>代码清单说明文档</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[10]</a:t>
            </a:r>
            <a:r>
              <a:rPr lang="zh-CN" altLang="en-US" sz="2400" dirty="0">
                <a:solidFill>
                  <a:schemeClr val="bg1">
                    <a:lumMod val="50000"/>
                  </a:schemeClr>
                </a:solidFill>
                <a:latin typeface="微软雅黑" pitchFamily="34" charset="-122"/>
                <a:ea typeface="微软雅黑" pitchFamily="34" charset="-122"/>
              </a:rPr>
              <a:t>测试用例说明文档</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[11]</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[12]</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9385-2008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[13]</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[14]</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8567-88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[15]</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[16]</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426346"/>
        </p:xfrm>
        <a:graphic>
          <a:graphicData uri="http://schemas.openxmlformats.org/drawingml/2006/table">
            <a:tbl>
              <a:tblPr firstRow="1" firstCol="1" bandRow="1"/>
              <a:tblGrid>
                <a:gridCol w="1234380">
                  <a:extLst>
                    <a:ext uri="{9D8B030D-6E8A-4147-A177-3AD203B41FA5}">
                      <a16:colId xmlns="" xmlns:a16="http://schemas.microsoft.com/office/drawing/2014/main" val="20000"/>
                    </a:ext>
                  </a:extLst>
                </a:gridCol>
                <a:gridCol w="5670489">
                  <a:extLst>
                    <a:ext uri="{9D8B030D-6E8A-4147-A177-3AD203B41FA5}">
                      <a16:colId xmlns="" xmlns:a16="http://schemas.microsoft.com/office/drawing/2014/main" val="20001"/>
                    </a:ext>
                  </a:extLst>
                </a:gridCol>
                <a:gridCol w="2096183">
                  <a:extLst>
                    <a:ext uri="{9D8B030D-6E8A-4147-A177-3AD203B41FA5}">
                      <a16:colId xmlns=""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2980</TotalTime>
  <Words>6783</Words>
  <Application>Microsoft Office PowerPoint</Application>
  <PresentationFormat>自定义</PresentationFormat>
  <Paragraphs>1174</Paragraphs>
  <Slides>89</Slides>
  <Notes>89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89</vt:i4>
      </vt:variant>
    </vt:vector>
  </HeadingPairs>
  <TitlesOfParts>
    <vt:vector size="106"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1228</cp:revision>
  <dcterms:created xsi:type="dcterms:W3CDTF">2015-12-01T09:06:39Z</dcterms:created>
  <dcterms:modified xsi:type="dcterms:W3CDTF">2019-06-23T16:21:57Z</dcterms:modified>
</cp:coreProperties>
</file>